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Roboto Slab"/>
      <p:regular r:id="rId17"/>
      <p:bold r:id="rId18"/>
    </p:embeddedFon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7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6.xml"/><Relationship Id="rId21" Type="http://schemas.openxmlformats.org/officeDocument/2006/relationships/font" Target="fonts/Robot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Slab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Roboto-regular.fntdata"/><Relationship Id="rId6" Type="http://schemas.openxmlformats.org/officeDocument/2006/relationships/slide" Target="slides/slide2.xml"/><Relationship Id="rId18" Type="http://schemas.openxmlformats.org/officeDocument/2006/relationships/font" Target="fonts/RobotoSlab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e2b760155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e2b760155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e2b76015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e2b76015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9e8c6d185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9e8c6d185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49e8c6d185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49e8c6d185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9e8c6d185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9e8c6d185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e2b76015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e2b76015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e2b760155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e2b76015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e2b76015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e2b76015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e2b760155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e2b760155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e2b760155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e2b760155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e2b76015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e2b76015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004150" y="14469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Workshop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Python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Inicial</a:t>
            </a:r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 rotWithShape="1">
          <a:blip r:embed="rId4">
            <a:alphaModFix/>
          </a:blip>
          <a:srcRect b="0" l="8400" r="64103" t="0"/>
          <a:stretch/>
        </p:blipFill>
        <p:spPr>
          <a:xfrm>
            <a:off x="3290675" y="1760450"/>
            <a:ext cx="645476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Zen of Python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677475" y="1489825"/>
            <a:ext cx="5159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Although practicality beats purity.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Errors should never pass silently.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Unless explicitly silenced.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In the face of ambiguity, refuse the temptation to guess.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There should be one -- and preferably only one -- obvious way to do it.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Although that way may not be obvious at first unless you're Dutch.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Now is better than never.</a:t>
            </a:r>
            <a:endParaRPr/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/>
          <p:nvPr/>
        </p:nvSpPr>
        <p:spPr>
          <a:xfrm>
            <a:off x="5957675" y="1842882"/>
            <a:ext cx="2226300" cy="722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6675" y="1836649"/>
            <a:ext cx="2347444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Zen of Python</a:t>
            </a:r>
            <a:endParaRPr/>
          </a:p>
        </p:txBody>
      </p:sp>
      <p:sp>
        <p:nvSpPr>
          <p:cNvPr id="148" name="Google Shape;148;p23"/>
          <p:cNvSpPr txBox="1"/>
          <p:nvPr>
            <p:ph idx="1" type="body"/>
          </p:nvPr>
        </p:nvSpPr>
        <p:spPr>
          <a:xfrm>
            <a:off x="677475" y="1489825"/>
            <a:ext cx="52041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Although never is often better than *right* now.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If the implementation is hard to explain, it's a bad idea.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If the implementation is easy to explain, it may be a good idea.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Namespaces are one honking great idea -- let's do more of those!</a:t>
            </a:r>
            <a:endParaRPr/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3"/>
          <p:cNvSpPr/>
          <p:nvPr/>
        </p:nvSpPr>
        <p:spPr>
          <a:xfrm>
            <a:off x="5957675" y="1842882"/>
            <a:ext cx="2226300" cy="722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6675" y="1836649"/>
            <a:ext cx="2347444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387900" y="390450"/>
            <a:ext cx="3413100" cy="7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Material</a:t>
            </a:r>
            <a:endParaRPr sz="3600"/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765550" y="1136100"/>
            <a:ext cx="7403100" cy="33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2400"/>
              <a:t>Ir a</a:t>
            </a:r>
            <a:r>
              <a:rPr b="1" lang="en-GB" sz="2400"/>
              <a:t> </a:t>
            </a:r>
            <a:r>
              <a:rPr lang="en-GB" sz="36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rPr>
              <a:t>https://tinyurl.com/ydb886qp</a:t>
            </a:r>
            <a:endParaRPr sz="3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2400"/>
              <a:t>Clic derecho en: </a:t>
            </a:r>
            <a:r>
              <a:rPr i="1" lang="en-GB" sz="2400"/>
              <a:t>fb_workshop_python.ipynb</a:t>
            </a:r>
            <a:endParaRPr sz="2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3"/>
            </a:pPr>
            <a:r>
              <a:rPr lang="en-GB" sz="2400"/>
              <a:t>Open with / Abrir con &gt; Colaboratory</a:t>
            </a:r>
            <a:endParaRPr sz="2400"/>
          </a:p>
          <a:p>
            <a:pPr indent="-381000" lvl="1" marL="1828800" rtl="0" algn="l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-GB" sz="2400"/>
              <a:t>Si no aparece &gt; Connect More Apps</a:t>
            </a:r>
            <a:endParaRPr sz="2400"/>
          </a:p>
          <a:p>
            <a:pPr indent="-381000" lvl="1" marL="1828800" rtl="0" algn="l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-GB" sz="2400"/>
              <a:t>Buscar Colaboratory e instalarlo</a:t>
            </a:r>
            <a:endParaRPr sz="2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3"/>
            </a:pPr>
            <a:r>
              <a:rPr lang="en-GB" sz="2400"/>
              <a:t>Clic en Modo a prueba de errores / Playground</a:t>
            </a:r>
            <a:endParaRPr sz="2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 startAt="3"/>
            </a:pPr>
            <a:r>
              <a:rPr lang="en-GB" sz="2400"/>
              <a:t>Esperar a que se conecte</a:t>
            </a:r>
            <a:endParaRPr sz="2400"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83100" y="314250"/>
            <a:ext cx="4705200" cy="16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Hola!</a:t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384550" y="2481425"/>
            <a:ext cx="7403100" cy="18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/>
              <a:t>SOY </a:t>
            </a:r>
            <a:r>
              <a:rPr b="1" lang="en-GB" sz="2400"/>
              <a:t>MARTÍN RÍOS</a:t>
            </a:r>
            <a:endParaRPr b="1" sz="2400"/>
          </a:p>
          <a:p>
            <a:pPr indent="-34290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Ingeniero Civil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Responsable de Data en DH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4">
            <a:alphaModFix/>
          </a:blip>
          <a:srcRect b="40780" l="24537" r="30163" t="43364"/>
          <a:stretch/>
        </p:blipFill>
        <p:spPr>
          <a:xfrm>
            <a:off x="2354750" y="2985625"/>
            <a:ext cx="1687470" cy="5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4810900" y="2481425"/>
            <a:ext cx="7403100" cy="22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/>
              <a:t>SOY </a:t>
            </a:r>
            <a:r>
              <a:rPr b="1" lang="en-GB" sz="2400"/>
              <a:t>JULI ANSALDO</a:t>
            </a:r>
            <a:endParaRPr b="1" sz="2400"/>
          </a:p>
          <a:p>
            <a:pPr indent="-34290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Economista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Músico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Profesor de Data Science en DH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3600">
                <a:solidFill>
                  <a:schemeClr val="accent5"/>
                </a:solidFill>
              </a:rPr>
              <a:t>Objetivos</a:t>
            </a:r>
            <a:endParaRPr sz="3600"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87900" y="1489825"/>
            <a:ext cx="37500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Pasarla BIEN ---&gt;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Aprender</a:t>
            </a:r>
            <a:endParaRPr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Variables</a:t>
            </a:r>
            <a:endParaRPr sz="1600"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Operaciones con strings</a:t>
            </a:r>
            <a:endParaRPr sz="1600"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Operaciones entre variables</a:t>
            </a:r>
            <a:endParaRPr sz="1600"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Listas</a:t>
            </a:r>
            <a:endParaRPr sz="1600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2700" y="1413625"/>
            <a:ext cx="545275" cy="54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/>
        </p:nvSpPr>
        <p:spPr>
          <a:xfrm>
            <a:off x="3857752" y="2612975"/>
            <a:ext cx="3321000" cy="16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-"/>
            </a:pP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Estructura de iteración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-"/>
            </a:pP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Estructura de condición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-"/>
            </a:pP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Funciones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-"/>
            </a:pPr>
            <a:r>
              <a:rPr lang="en-GB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 llegamos... POO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- Datos de Color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2658675" y="1489825"/>
            <a:ext cx="60975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El creador se llama Guido</a:t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- Datos de Color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2658675" y="1489825"/>
            <a:ext cx="60975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El creador se llama Guido </a:t>
            </a:r>
            <a:r>
              <a:rPr lang="en-GB"/>
              <a:t>Van Rossum</a:t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4">
            <a:alphaModFix/>
          </a:blip>
          <a:srcRect b="0" l="22471" r="28921" t="0"/>
          <a:stretch/>
        </p:blipFill>
        <p:spPr>
          <a:xfrm>
            <a:off x="614725" y="1581725"/>
            <a:ext cx="1844176" cy="213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5">
            <a:alphaModFix/>
          </a:blip>
          <a:srcRect b="21901" l="0" r="0" t="8966"/>
          <a:stretch/>
        </p:blipFill>
        <p:spPr>
          <a:xfrm>
            <a:off x="614725" y="1505525"/>
            <a:ext cx="2043950" cy="2134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- Datos de Color</a:t>
            </a:r>
            <a:endParaRPr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2658600" y="1489825"/>
            <a:ext cx="60975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El creador se llama Guido Van Rossum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Guido es fanático de Monty Python's Flying Circus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650" y="1489825"/>
            <a:ext cx="2025950" cy="202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- Datos de Color</a:t>
            </a:r>
            <a:endParaRPr/>
          </a:p>
        </p:txBody>
      </p:sp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2658675" y="1489825"/>
            <a:ext cx="60975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El creador se llama Guido Van Rossum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Guido es fanático de Monty Python's Flying Circus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Python deriva de otro lenguaje llamado ABC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Guido trabajó en la creación de ABC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Le sirvió de inspiración pero sobre todo aprendió de sus aciertos y fracasos</a:t>
            </a: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650" y="1489825"/>
            <a:ext cx="2025950" cy="202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- Datos de Color</a:t>
            </a:r>
            <a:endParaRPr/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2658600" y="1489825"/>
            <a:ext cx="6097500" cy="27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El creador se llama Guido Van Rossum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Guido es fanático de Monty Python's Flying Circus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Python deriva de otro lenguaje llamado ABC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Guido trabajó en la creación de ABC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Le sirvió de inspiración pero sobre todo aprendió de sus aciertos y fracasos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Tim Peters, gran contribuidor de Python, nos dejó un ¨decálogo¨… pero mejor verlo directamente en Python, ¿no?</a:t>
            </a: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 rotWithShape="1">
          <a:blip r:embed="rId4">
            <a:alphaModFix/>
          </a:blip>
          <a:srcRect b="33532" l="34713" r="35392" t="6726"/>
          <a:stretch/>
        </p:blipFill>
        <p:spPr>
          <a:xfrm>
            <a:off x="630600" y="1485850"/>
            <a:ext cx="2104200" cy="2333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Zen of Python</a:t>
            </a:r>
            <a:endParaRPr/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677475" y="1489825"/>
            <a:ext cx="60975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Beautiful is better than ugly.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Explicit is better than implicit.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Simple is better than complex.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Complex is better than complicated.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Flat is better than nested.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Sparse is better than dense.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Readability counts.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Special cases aren't special enough to break the rules.</a:t>
            </a:r>
            <a:endParaRPr/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1600" y="1"/>
            <a:ext cx="1022400" cy="102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/>
          <p:nvPr/>
        </p:nvSpPr>
        <p:spPr>
          <a:xfrm>
            <a:off x="5957675" y="1842882"/>
            <a:ext cx="2226300" cy="722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6675" y="1836649"/>
            <a:ext cx="2347444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